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Montserrat"/>
      <p:regular r:id="rId11"/>
      <p:bold r:id="rId12"/>
      <p:italic r:id="rId13"/>
      <p:boldItalic r:id="rId14"/>
    </p:embeddedFont>
    <p:embeddedFont>
      <p:font typeface="Lato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Montserrat-regular.fntdata"/><Relationship Id="rId10" Type="http://schemas.openxmlformats.org/officeDocument/2006/relationships/slide" Target="slides/slide5.xml"/><Relationship Id="rId13" Type="http://schemas.openxmlformats.org/officeDocument/2006/relationships/font" Target="fonts/Montserrat-italic.fntdata"/><Relationship Id="rId12" Type="http://schemas.openxmlformats.org/officeDocument/2006/relationships/font" Target="fonts/Montserrat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Lato-regular.fntdata"/><Relationship Id="rId14" Type="http://schemas.openxmlformats.org/officeDocument/2006/relationships/font" Target="fonts/Montserrat-boldItalic.fntdata"/><Relationship Id="rId17" Type="http://schemas.openxmlformats.org/officeDocument/2006/relationships/font" Target="fonts/Lato-italic.fntdata"/><Relationship Id="rId16" Type="http://schemas.openxmlformats.org/officeDocument/2006/relationships/font" Target="fonts/La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La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kaggle.com/datasets/xhlulu/140k-real-and-fake-faces" TargetMode="Externa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Hi everyone. Today, we’re going to talk about a project that focuses on detecting fake faces, specifically, those created by AI, known as deepfakes.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tool helps us tell whether a face is real or generated, and the goal is to make this detection simple and accessible.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4fbca8cc8a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4fbca8cc8a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We’re building this because deepfakes are getting really good, so good that it’s hard to tell what’s real and what’s fake anymore.</a:t>
            </a:r>
            <a:br>
              <a:rPr lang="en"/>
            </a:br>
            <a:r>
              <a:rPr lang="en"/>
              <a:t> People are starting to trust AI-generated faces more than real ones, which makes it easier for fake content to spread.</a:t>
            </a:r>
            <a:br>
              <a:rPr lang="en"/>
            </a:br>
            <a:r>
              <a:rPr lang="en"/>
              <a:t> This can lead to big problems, like spreading false information, </a:t>
            </a:r>
            <a:r>
              <a:rPr lang="en"/>
              <a:t>scamming</a:t>
            </a:r>
            <a:r>
              <a:rPr lang="en"/>
              <a:t> people, and hurting trust in media and news.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Our goal is to create a tool that helps people quickly and easily check if a face is fake, so we can stop misinformation before it spreads.</a:t>
            </a:r>
            <a:br>
              <a:rPr lang="en"/>
            </a:br>
            <a:r>
              <a:rPr lang="en"/>
              <a:t> It’s designed to be fast and simple, so anyone can use it.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4e2b68174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4e2b68174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Data Collection and Preprocessing: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140K Real vs Fake Faces: 140,000 low-res (256x256) real vs GAN fake faces (</a:t>
            </a:r>
            <a:r>
              <a:rPr lang="en" u="sng">
                <a:solidFill>
                  <a:schemeClr val="hlink"/>
                </a:solidFill>
                <a:hlinkClick r:id="rId2"/>
              </a:rPr>
              <a:t>Kaggle</a:t>
            </a:r>
            <a:r>
              <a:rPr lang="en"/>
              <a:t>)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TPDNE: 20,000 high-res (1024x1024) diffusion-synthetic headshots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FFHQ: real headshots for additional variability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Split: 70% train, 15% validation, 15% test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Model Pipeline using RTX 5090: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Pre-training on low-res GAN data (ResNet-50 + aggressive augmentations: crops, blur, color jitter, erasing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Fine-Tuning jointly on high-res TPDNE + 140K splits balancing sampling and stronger noise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Regularization: weight decay, warm-up scheduler, ReduceLROnPlateau policy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Evaluation Protocol:</a:t>
            </a:r>
            <a:endParaRPr/>
          </a:p>
          <a:p>
            <a:pPr indent="-298450" lvl="0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Metrics: ROC, AUC, accuracy, precision, recall, F1-score</a:t>
            </a:r>
            <a:endParaRPr/>
          </a:p>
          <a:p>
            <a:pPr indent="-298450" lvl="0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Confusion matrices on individual and combined testes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4e2b68174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4e2b68174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4fbca8cc8a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4fbca8cc8a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png"/><Relationship Id="rId4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2.png"/><Relationship Id="rId5" Type="http://schemas.openxmlformats.org/officeDocument/2006/relationships/image" Target="../media/image4.png"/><Relationship Id="rId6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face-classification.streamlit.app/" TargetMode="External"/><Relationship Id="rId4" Type="http://schemas.openxmlformats.org/officeDocument/2006/relationships/image" Target="../media/image6.jpg"/><Relationship Id="rId5" Type="http://schemas.openxmlformats.org/officeDocument/2006/relationships/image" Target="../media/image9.jpg"/><Relationship Id="rId6" Type="http://schemas.openxmlformats.org/officeDocument/2006/relationships/image" Target="../media/image8.jpg"/><Relationship Id="rId7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3" title="Screenshot 2025-04-24 at 2.50.26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2100" y="784926"/>
            <a:ext cx="3663823" cy="3573651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3"/>
          <p:cNvSpPr txBox="1"/>
          <p:nvPr>
            <p:ph type="ctrTitle"/>
          </p:nvPr>
        </p:nvSpPr>
        <p:spPr>
          <a:xfrm>
            <a:off x="3537150" y="152925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Fake/Real Face Classification</a:t>
            </a:r>
            <a:endParaRPr b="1"/>
          </a:p>
        </p:txBody>
      </p:sp>
      <p:sp>
        <p:nvSpPr>
          <p:cNvPr id="136" name="Google Shape;136;p13"/>
          <p:cNvSpPr txBox="1"/>
          <p:nvPr>
            <p:ph idx="1" type="subTitle"/>
          </p:nvPr>
        </p:nvSpPr>
        <p:spPr>
          <a:xfrm>
            <a:off x="4310550" y="3108150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1602"/>
              <a:t>Nickolas Bleykhman, </a:t>
            </a:r>
            <a:r>
              <a:rPr lang="en" sz="1602"/>
              <a:t>Kensho Pilkey,  Raheq Hassan,  Kamal Deep Vasireddy, Kenneth Roberts</a:t>
            </a:r>
            <a:endParaRPr sz="1602"/>
          </a:p>
        </p:txBody>
      </p:sp>
      <p:pic>
        <p:nvPicPr>
          <p:cNvPr id="137" name="Google Shape;137;p13" title="5c0e84fa1e49f004df5e3865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728177" y="922800"/>
            <a:ext cx="5504389" cy="343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4"/>
          <p:cNvSpPr txBox="1"/>
          <p:nvPr>
            <p:ph type="ctrTitle"/>
          </p:nvPr>
        </p:nvSpPr>
        <p:spPr>
          <a:xfrm>
            <a:off x="3268950" y="518425"/>
            <a:ext cx="50175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/>
              <a:t>Introduction/Motivation</a:t>
            </a:r>
            <a:r>
              <a:rPr b="1" lang="en" sz="2500"/>
              <a:t> </a:t>
            </a:r>
            <a:endParaRPr b="1" sz="2500"/>
          </a:p>
        </p:txBody>
      </p:sp>
      <p:sp>
        <p:nvSpPr>
          <p:cNvPr id="143" name="Google Shape;143;p14"/>
          <p:cNvSpPr txBox="1"/>
          <p:nvPr>
            <p:ph idx="1" type="subTitle"/>
          </p:nvPr>
        </p:nvSpPr>
        <p:spPr>
          <a:xfrm>
            <a:off x="3429650" y="1148425"/>
            <a:ext cx="5097300" cy="39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/>
              <a:t>Problem:</a:t>
            </a:r>
            <a:endParaRPr b="1" sz="1700"/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>
                <a:highlight>
                  <a:schemeClr val="dk1"/>
                </a:highlight>
              </a:rPr>
              <a:t>High-fidelity generative models (</a:t>
            </a:r>
            <a:r>
              <a:rPr b="1" lang="en">
                <a:highlight>
                  <a:schemeClr val="dk1"/>
                </a:highlight>
              </a:rPr>
              <a:t>StyleGAN</a:t>
            </a:r>
            <a:r>
              <a:rPr lang="en">
                <a:highlight>
                  <a:schemeClr val="dk1"/>
                </a:highlight>
              </a:rPr>
              <a:t>, </a:t>
            </a:r>
            <a:r>
              <a:rPr b="1" lang="en">
                <a:highlight>
                  <a:schemeClr val="dk1"/>
                </a:highlight>
              </a:rPr>
              <a:t>diffusion</a:t>
            </a:r>
            <a:r>
              <a:rPr lang="en">
                <a:highlight>
                  <a:schemeClr val="dk1"/>
                </a:highlight>
              </a:rPr>
              <a:t>) makes </a:t>
            </a:r>
            <a:r>
              <a:rPr lang="en">
                <a:highlight>
                  <a:schemeClr val="dk1"/>
                </a:highlight>
              </a:rPr>
              <a:t>distinguishing</a:t>
            </a:r>
            <a:r>
              <a:rPr lang="en">
                <a:highlight>
                  <a:schemeClr val="dk1"/>
                </a:highlight>
              </a:rPr>
              <a:t> real faces from AI-generated headshots critical</a:t>
            </a:r>
            <a:endParaRPr>
              <a:highlight>
                <a:schemeClr val="dk1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chemeClr val="dk1"/>
              </a:highlight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>
                <a:highlight>
                  <a:schemeClr val="dk1"/>
                </a:highlight>
              </a:rPr>
              <a:t>Implications span </a:t>
            </a:r>
            <a:r>
              <a:rPr b="1" lang="en">
                <a:highlight>
                  <a:schemeClr val="dk1"/>
                </a:highlight>
              </a:rPr>
              <a:t>misinformation</a:t>
            </a:r>
            <a:r>
              <a:rPr lang="en">
                <a:highlight>
                  <a:schemeClr val="dk1"/>
                </a:highlight>
              </a:rPr>
              <a:t>, </a:t>
            </a:r>
            <a:r>
              <a:rPr b="1" lang="en">
                <a:highlight>
                  <a:schemeClr val="dk1"/>
                </a:highlight>
              </a:rPr>
              <a:t>identity theft</a:t>
            </a:r>
            <a:r>
              <a:rPr lang="en">
                <a:highlight>
                  <a:schemeClr val="dk1"/>
                </a:highlight>
              </a:rPr>
              <a:t>, and </a:t>
            </a:r>
            <a:r>
              <a:rPr b="1" lang="en">
                <a:highlight>
                  <a:schemeClr val="dk1"/>
                </a:highlight>
              </a:rPr>
              <a:t>media authenticity</a:t>
            </a:r>
            <a:endParaRPr b="1">
              <a:highlight>
                <a:schemeClr val="dk1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700"/>
              <a:t>Objective</a:t>
            </a:r>
            <a:r>
              <a:rPr b="1" lang="en" sz="1700"/>
              <a:t>:</a:t>
            </a:r>
            <a:endParaRPr b="1" sz="1700"/>
          </a:p>
          <a:p>
            <a:pPr indent="-3111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300"/>
              <a:buFont typeface="Arial"/>
              <a:buChar char="-"/>
            </a:pPr>
            <a:r>
              <a:rPr lang="en"/>
              <a:t>To develop a </a:t>
            </a:r>
            <a:r>
              <a:rPr b="1" lang="en"/>
              <a:t>fast, reliable, and user-friendly web application</a:t>
            </a:r>
            <a:r>
              <a:rPr lang="en"/>
              <a:t> that can help individuals and organizations detect </a:t>
            </a:r>
            <a:r>
              <a:rPr lang="en"/>
              <a:t>deep fake</a:t>
            </a:r>
            <a:r>
              <a:rPr lang="en"/>
              <a:t> content </a:t>
            </a:r>
            <a:r>
              <a:rPr b="1" lang="en"/>
              <a:t>before it spreads</a:t>
            </a:r>
            <a:r>
              <a:rPr lang="en"/>
              <a:t>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700"/>
              <a:t>Lots of Related Work on the Topic, Namely: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Font typeface="Arial"/>
              <a:buChar char="-"/>
            </a:pPr>
            <a:r>
              <a:rPr b="1" lang="en"/>
              <a:t>GAN Artifact Detection</a:t>
            </a:r>
            <a:r>
              <a:rPr lang="en"/>
              <a:t>: Marra </a:t>
            </a:r>
            <a:r>
              <a:rPr i="1" lang="en"/>
              <a:t>et al.</a:t>
            </a:r>
            <a:r>
              <a:rPr lang="en"/>
              <a:t> propose frequency analysis to spot GAN upsampling traces (Marra et al., 2019) [DOI:10.3390/app9071464]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b="1" lang="en"/>
              <a:t>Diffusion Model Forensics</a:t>
            </a:r>
            <a:r>
              <a:rPr lang="en"/>
              <a:t>: Yu </a:t>
            </a:r>
            <a:r>
              <a:rPr i="1" lang="en"/>
              <a:t>et al.</a:t>
            </a:r>
            <a:r>
              <a:rPr lang="en"/>
              <a:t> use texture and noise statistics to uncover diffusion synthesis anomalies (Yu et al., 2022) [arXiv:2203.14103].</a:t>
            </a:r>
            <a:endParaRPr/>
          </a:p>
        </p:txBody>
      </p:sp>
      <p:pic>
        <p:nvPicPr>
          <p:cNvPr id="144" name="Google Shape;144;p14" title="Screenshot 2025-04-23 at 11.42.24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225" y="518425"/>
            <a:ext cx="2723801" cy="2162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14" title="Screenshot 2025-04-23 at 11.41.23 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4213" y="3054828"/>
            <a:ext cx="2723801" cy="19208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15" title="Screenshot 2025-04-24 at 4.22.47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34550"/>
            <a:ext cx="3238500" cy="15621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15"/>
          <p:cNvSpPr txBox="1"/>
          <p:nvPr>
            <p:ph type="title"/>
          </p:nvPr>
        </p:nvSpPr>
        <p:spPr>
          <a:xfrm>
            <a:off x="333650" y="134550"/>
            <a:ext cx="55338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Methods &amp; Experimental Design</a:t>
            </a:r>
            <a:endParaRPr b="1"/>
          </a:p>
        </p:txBody>
      </p:sp>
      <p:pic>
        <p:nvPicPr>
          <p:cNvPr id="152" name="Google Shape;152;p15" title="Fake vs Real Face Classifier Pipeline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49400" y="782550"/>
            <a:ext cx="4757550" cy="4141874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15"/>
          <p:cNvSpPr txBox="1"/>
          <p:nvPr>
            <p:ph idx="1" type="body"/>
          </p:nvPr>
        </p:nvSpPr>
        <p:spPr>
          <a:xfrm>
            <a:off x="209725" y="1918696"/>
            <a:ext cx="3509100" cy="4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/>
              <a:t>ResNet50  Architecture</a:t>
            </a:r>
            <a:endParaRPr b="1"/>
          </a:p>
        </p:txBody>
      </p:sp>
      <p:grpSp>
        <p:nvGrpSpPr>
          <p:cNvPr id="154" name="Google Shape;154;p15"/>
          <p:cNvGrpSpPr/>
          <p:nvPr/>
        </p:nvGrpSpPr>
        <p:grpSpPr>
          <a:xfrm>
            <a:off x="264941" y="819696"/>
            <a:ext cx="3778869" cy="1175195"/>
            <a:chOff x="275225" y="2807400"/>
            <a:chExt cx="6164550" cy="1986134"/>
          </a:xfrm>
        </p:grpSpPr>
        <p:sp>
          <p:nvSpPr>
            <p:cNvPr id="155" name="Google Shape;155;p15"/>
            <p:cNvSpPr/>
            <p:nvPr/>
          </p:nvSpPr>
          <p:spPr>
            <a:xfrm>
              <a:off x="275322" y="2807534"/>
              <a:ext cx="6164400" cy="19860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pic>
          <p:nvPicPr>
            <p:cNvPr id="156" name="Google Shape;156;p1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275225" y="2807400"/>
              <a:ext cx="6164550" cy="198587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57" name="Google Shape;157;p15" title="Figure_1.png"/>
          <p:cNvPicPr preferRelativeResize="0"/>
          <p:nvPr/>
        </p:nvPicPr>
        <p:blipFill rotWithShape="1">
          <a:blip r:embed="rId6">
            <a:alphaModFix/>
          </a:blip>
          <a:srcRect b="2002" l="4792" r="6790" t="4408"/>
          <a:stretch/>
        </p:blipFill>
        <p:spPr>
          <a:xfrm>
            <a:off x="264950" y="2441600"/>
            <a:ext cx="3778850" cy="24001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6"/>
          <p:cNvSpPr txBox="1"/>
          <p:nvPr>
            <p:ph type="title"/>
          </p:nvPr>
        </p:nvSpPr>
        <p:spPr>
          <a:xfrm>
            <a:off x="402975" y="91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and Conclusions</a:t>
            </a:r>
            <a:endParaRPr/>
          </a:p>
        </p:txBody>
      </p:sp>
      <p:sp>
        <p:nvSpPr>
          <p:cNvPr id="163" name="Google Shape;163;p16"/>
          <p:cNvSpPr txBox="1"/>
          <p:nvPr/>
        </p:nvSpPr>
        <p:spPr>
          <a:xfrm>
            <a:off x="4156375" y="498825"/>
            <a:ext cx="4588500" cy="28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b="1" lang="en" sz="1600">
                <a:solidFill>
                  <a:schemeClr val="lt1"/>
                </a:solidFill>
              </a:rPr>
              <a:t>TPDNE Test</a:t>
            </a:r>
            <a:r>
              <a:rPr lang="en" sz="1600">
                <a:solidFill>
                  <a:schemeClr val="lt1"/>
                </a:solidFill>
              </a:rPr>
              <a:t>: 1 misclass of 3,000 images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b="1" lang="en" sz="1600">
                <a:solidFill>
                  <a:schemeClr val="lt1"/>
                </a:solidFill>
              </a:rPr>
              <a:t>140K Test: </a:t>
            </a:r>
            <a:r>
              <a:rPr lang="en" sz="1600">
                <a:solidFill>
                  <a:schemeClr val="lt1"/>
                </a:solidFill>
              </a:rPr>
              <a:t>19 misclass of 20,000 images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b="1" lang="en" sz="1600">
                <a:solidFill>
                  <a:schemeClr val="lt1"/>
                </a:solidFill>
              </a:rPr>
              <a:t>Combined Test</a:t>
            </a:r>
            <a:r>
              <a:rPr lang="en" sz="1600">
                <a:solidFill>
                  <a:schemeClr val="lt1"/>
                </a:solidFill>
              </a:rPr>
              <a:t>: 20 misclass over 23,000 images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" sz="1600">
                <a:solidFill>
                  <a:schemeClr val="lt1"/>
                </a:solidFill>
              </a:rPr>
              <a:t>Precision &amp; recall &gt; 0.98 splits</a:t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1"/>
                </a:solidFill>
              </a:rPr>
              <a:t>Combined:</a:t>
            </a:r>
            <a:endParaRPr sz="2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1"/>
                </a:solidFill>
              </a:rPr>
              <a:t>14 false positives</a:t>
            </a:r>
            <a:endParaRPr sz="2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1"/>
                </a:solidFill>
              </a:rPr>
              <a:t>6   false negatives</a:t>
            </a:r>
            <a:endParaRPr sz="2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64" name="Google Shape;164;p16"/>
          <p:cNvSpPr txBox="1"/>
          <p:nvPr/>
        </p:nvSpPr>
        <p:spPr>
          <a:xfrm>
            <a:off x="4156375" y="3589275"/>
            <a:ext cx="4251000" cy="12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lt1"/>
                </a:solidFill>
              </a:rPr>
              <a:t>Future Work</a:t>
            </a:r>
            <a:endParaRPr b="1" sz="1700">
              <a:solidFill>
                <a:schemeClr val="lt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" sz="1600">
                <a:solidFill>
                  <a:schemeClr val="lt1"/>
                </a:solidFill>
              </a:rPr>
              <a:t>Fine-tune with samples on ResNet-101</a:t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</a:pPr>
            <a:r>
              <a:rPr lang="en" sz="1600">
                <a:solidFill>
                  <a:schemeClr val="lt1"/>
                </a:solidFill>
              </a:rPr>
              <a:t>Fine-tune and experiment with Dall-E sample set</a:t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lt1"/>
              </a:solidFill>
            </a:endParaRPr>
          </a:p>
        </p:txBody>
      </p:sp>
      <p:pic>
        <p:nvPicPr>
          <p:cNvPr id="165" name="Google Shape;165;p16" title="Char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3000" y="681700"/>
            <a:ext cx="3352422" cy="2072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16" title="Chart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2983" y="2903100"/>
            <a:ext cx="3352443" cy="207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7"/>
          <p:cNvSpPr txBox="1"/>
          <p:nvPr>
            <p:ph type="title"/>
          </p:nvPr>
        </p:nvSpPr>
        <p:spPr>
          <a:xfrm>
            <a:off x="4152163" y="668725"/>
            <a:ext cx="2675100" cy="55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359" u="sng">
                <a:solidFill>
                  <a:schemeClr val="hlink"/>
                </a:solidFill>
                <a:hlinkClick r:id="rId3"/>
              </a:rPr>
              <a:t>Live Demo</a:t>
            </a:r>
            <a:endParaRPr sz="3359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3359"/>
          </a:p>
        </p:txBody>
      </p:sp>
      <p:pic>
        <p:nvPicPr>
          <p:cNvPr id="172" name="Google Shape;17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926750"/>
            <a:ext cx="3048000" cy="32167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48000" y="1926751"/>
            <a:ext cx="3048000" cy="3216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96001" y="1926750"/>
            <a:ext cx="3048000" cy="32167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316738" y="136000"/>
            <a:ext cx="1621950" cy="1621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